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94622" autoAdjust="0"/>
  </p:normalViewPr>
  <p:slideViewPr>
    <p:cSldViewPr snapToGrid="0">
      <p:cViewPr varScale="1">
        <p:scale>
          <a:sx n="82" d="100"/>
          <a:sy n="82" d="100"/>
        </p:scale>
        <p:origin x="4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F0732-BA91-4D0A-8D70-B456B1776B68}" type="datetimeFigureOut">
              <a:rPr lang="fr-FR" smtClean="0"/>
              <a:t>05/06/2018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552-7FCF-42A0-835A-72C2C8FF548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906D-F0A5-430C-84CA-97565F99DF5D}" type="datetimeFigureOut">
              <a:rPr lang="fr-FR" smtClean="0"/>
              <a:t>05/06/2018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09E9-03EF-4DAC-88B1-1E2B17D8CA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832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57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57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6057" y="4476750"/>
            <a:ext cx="5486400" cy="36004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5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57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5932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Paris 2018</a:t>
            </a: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368799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Richard Marke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0B0F0"/>
                </a:solidFill>
              </a:rPr>
              <a:t>Partner, Bates Wells Braithwaite</a:t>
            </a: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5" name="Picture 4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476" y="5217747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354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335768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rewarding customers who do the right thing v compliance disputes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industry charter for software compliance?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practical matters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IT department sole owner of compliance v finance, legal, procurement and user groups to manage compliance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Customer incentives for compliance with charter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internal software audits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top-down approach / compliance mind-set.</a:t>
            </a:r>
          </a:p>
          <a:p>
            <a:endParaRPr lang="en-GB" sz="1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Towards a charter for software compliance\audit </a:t>
            </a:r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8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4596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Involve the legal and technical teams, before signing  e.g. metrics actually verifiable?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Software usage policy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sharing the costs of deploying (or even developing) compliance monitoring software.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Challenge: multitude of different contexts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bilateral charter simpler</a:t>
            </a:r>
          </a:p>
          <a:p>
            <a:pPr marL="0" indent="0">
              <a:buNone/>
            </a:pPr>
            <a:endParaRPr lang="en-GB" sz="1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Towards a charter for software compliance\audit cont.</a:t>
            </a:r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776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4596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Increasing detail required in audit clause (to be effective)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Enlightened vendors may seek alternative approaches to improve compliance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Conclusions</a:t>
            </a:r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088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0036" y="1490890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Software/ data audits disruptive for both sides.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Vendor risks damaging relationship with customer and expense of the process (balanced against revenue upside).</a:t>
            </a:r>
            <a:r>
              <a:rPr lang="en-GB" sz="2000" dirty="0"/>
              <a:t> </a:t>
            </a:r>
            <a:endParaRPr lang="en-GB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Customer: unwelcome distraction/ stress of an unexpected invoice.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Rarely, do these audits pass by without incident. 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A fact of life: like death and taxes they seem an inevitability. 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274157">
            <a:off x="2645229" y="5856830"/>
            <a:ext cx="6066064" cy="853440"/>
          </a:xfrm>
        </p:spPr>
        <p:txBody>
          <a:bodyPr/>
          <a:lstStyle/>
          <a:p>
            <a:r>
              <a:rPr lang="en-GB" dirty="0"/>
              <a:t>.</a:t>
            </a:r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Audit Wars </a:t>
            </a:r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According to BSA Global Software Survey 2016 </a:t>
            </a:r>
            <a:b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en-GB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39% of software installed on computers around the world in 2015 was not properly licensed</a:t>
            </a:r>
            <a:b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en-GB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Disputes relating to software audits are in the UK at least becoming more prevalent.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What role can we play in reducing these software controversies?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 fontScale="90000"/>
          </a:bodyPr>
          <a:lstStyle/>
          <a:p>
            <a:r>
              <a:rPr lang="en-GB" dirty="0"/>
              <a:t>Disputes becoming more common – is this an inevitable/reversible trend?</a:t>
            </a:r>
          </a:p>
        </p:txBody>
      </p:sp>
    </p:spTree>
    <p:extLst>
      <p:ext uri="{BB962C8B-B14F-4D97-AF65-F5344CB8AC3E}">
        <p14:creationId xmlns:p14="http://schemas.microsoft.com/office/powerpoint/2010/main" val="230820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6364" y="142557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Over-deployment and other breaches are typically accidental: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Changes within the client organisation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Understanding the scope of the licence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Sharing of user accounts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Virtualized environments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Cross border usage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Audits frequently reveal discrepancies</a:t>
            </a:r>
          </a:p>
        </p:txBody>
      </p:sp>
    </p:spTree>
    <p:extLst>
      <p:ext uri="{BB962C8B-B14F-4D97-AF65-F5344CB8AC3E}">
        <p14:creationId xmlns:p14="http://schemas.microsoft.com/office/powerpoint/2010/main" val="170983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1871" y="130311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SAP v. Diageo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permitted only "Named Users" to access and use the software, directly or indirectly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integrator software was used to integrate with two new applications provided by Salesforce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software allowed customers to cut out the call centre by accessing the data via app.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SAP claimed additional £55 million in licence fees.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"access" not defined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"indirect" not defined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contract could not have envisaged type of access required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Access on a Named User basis. </a:t>
            </a:r>
          </a:p>
          <a:p>
            <a:pPr lvl="1"/>
            <a:endParaRPr lang="en-GB" sz="1200" b="1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529" y="351178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SAP UK Limited v. Diageo Great Britain</a:t>
            </a:r>
          </a:p>
        </p:txBody>
      </p:sp>
    </p:spTree>
    <p:extLst>
      <p:ext uri="{BB962C8B-B14F-4D97-AF65-F5344CB8AC3E}">
        <p14:creationId xmlns:p14="http://schemas.microsoft.com/office/powerpoint/2010/main" val="220515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6365" y="153171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data licence for direct marketing and commercial sub-licensing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Clear breach of licence restrictions and invoked the audit clause “for the purpose of ascertaining that the provisions of this agreement are being complied with.”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… permit any duly authorised representative of 118 on reasonable prior notice to enter into any of its premises where any copies of [118 database] are used, for the purpose of ascertaining that the provisions of this agreement are being complied with."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"any duly authorised representative"  - singular?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own employee(s) 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118 Data v IDS Data</a:t>
            </a:r>
          </a:p>
        </p:txBody>
      </p:sp>
    </p:spTree>
    <p:extLst>
      <p:ext uri="{BB962C8B-B14F-4D97-AF65-F5344CB8AC3E}">
        <p14:creationId xmlns:p14="http://schemas.microsoft.com/office/powerpoint/2010/main" val="199828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4529" y="1303111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GB" sz="1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"any of its premises where copies of [the database] are used”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for the purpose of ascertaining that [all of] the provisions of this agreement are being complied with", including the terms on which data was sublicensed?.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Court found that audit clause related to the storage or use only of the database.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“held separately from any other data in a secure environment.”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118 Data v IDS Data cont.</a:t>
            </a:r>
          </a:p>
        </p:txBody>
      </p:sp>
    </p:spTree>
    <p:extLst>
      <p:ext uri="{BB962C8B-B14F-4D97-AF65-F5344CB8AC3E}">
        <p14:creationId xmlns:p14="http://schemas.microsoft.com/office/powerpoint/2010/main" val="40845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4529" y="130311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Clause was silent on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how the audit would take place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what data 118 was and was not allowed to inspect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commercially sensitive information.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what steps 118 was permitted to take on discovery of a breach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Court could not fill the gaps </a:t>
            </a:r>
          </a:p>
          <a:p>
            <a:endParaRPr lang="en-GB" sz="1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118 Data v IDS Data cont.</a:t>
            </a:r>
          </a:p>
        </p:txBody>
      </p:sp>
    </p:spTree>
    <p:extLst>
      <p:ext uri="{BB962C8B-B14F-4D97-AF65-F5344CB8AC3E}">
        <p14:creationId xmlns:p14="http://schemas.microsoft.com/office/powerpoint/2010/main" val="119588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4529" y="1311276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Audits can too easily escalate into disputes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Too aggressive (too frequent, too disruptive, too intrusive)?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Contract is not clear enough about scope, frequency and intent of the audit?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Role of contract (UK)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Allow clients to enforce claims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Road map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Adapt to changes in circumstances/ technology?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Are audit /software compliance clauses focussing on the wrong things? </a:t>
            </a:r>
          </a:p>
          <a:p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Typically, the debate is around: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Competitors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Frequency 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Costs burden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disruption/ intrusion 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Confidentiality</a:t>
            </a:r>
          </a:p>
          <a:p>
            <a:pPr lvl="1"/>
            <a:endParaRPr lang="en-GB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4793" y="5971130"/>
            <a:ext cx="6768193" cy="365125"/>
          </a:xfrm>
        </p:spPr>
        <p:txBody>
          <a:bodyPr/>
          <a:lstStyle/>
          <a:p>
            <a:endParaRPr lang="fr-FR" sz="8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Audit clauses – evolution</a:t>
            </a:r>
          </a:p>
        </p:txBody>
      </p:sp>
    </p:spTree>
    <p:extLst>
      <p:ext uri="{BB962C8B-B14F-4D97-AF65-F5344CB8AC3E}">
        <p14:creationId xmlns:p14="http://schemas.microsoft.com/office/powerpoint/2010/main" val="2670926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748</Words>
  <Application>Microsoft Office PowerPoint</Application>
  <PresentationFormat>Grand écran</PresentationFormat>
  <Paragraphs>119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Gulim</vt:lpstr>
      <vt:lpstr>Arial</vt:lpstr>
      <vt:lpstr>Calibri</vt:lpstr>
      <vt:lpstr>Thème Office</vt:lpstr>
      <vt:lpstr>Présentation PowerPoint</vt:lpstr>
      <vt:lpstr>Audit Wars </vt:lpstr>
      <vt:lpstr>Disputes becoming more common – is this an inevitable/reversible trend?</vt:lpstr>
      <vt:lpstr>Audits frequently reveal discrepancies</vt:lpstr>
      <vt:lpstr>SAP UK Limited v. Diageo Great Britain</vt:lpstr>
      <vt:lpstr>118 Data v IDS Data</vt:lpstr>
      <vt:lpstr>118 Data v IDS Data cont.</vt:lpstr>
      <vt:lpstr>118 Data v IDS Data cont.</vt:lpstr>
      <vt:lpstr>Audit clauses – evolution</vt:lpstr>
      <vt:lpstr>Towards a charter for software compliance\audit </vt:lpstr>
      <vt:lpstr>Towards a charter for software compliance\audit cont.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latournerie wolfrom</dc:creator>
  <cp:lastModifiedBy>lwa</cp:lastModifiedBy>
  <cp:revision>35</cp:revision>
  <dcterms:created xsi:type="dcterms:W3CDTF">2018-04-20T10:45:39Z</dcterms:created>
  <dcterms:modified xsi:type="dcterms:W3CDTF">2018-06-05T16:53:55Z</dcterms:modified>
</cp:coreProperties>
</file>